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734" r:id="rId3"/>
    <p:sldId id="733" r:id="rId4"/>
    <p:sldId id="735" r:id="rId5"/>
    <p:sldId id="729" r:id="rId6"/>
    <p:sldId id="737" r:id="rId7"/>
    <p:sldId id="736" r:id="rId8"/>
    <p:sldId id="738" r:id="rId9"/>
    <p:sldId id="740" r:id="rId10"/>
    <p:sldId id="741" r:id="rId11"/>
    <p:sldId id="742" r:id="rId12"/>
    <p:sldId id="739" r:id="rId13"/>
    <p:sldId id="730" r:id="rId14"/>
    <p:sldId id="726" r:id="rId15"/>
    <p:sldId id="717" r:id="rId16"/>
    <p:sldId id="704" r:id="rId17"/>
  </p:sldIdLst>
  <p:sldSz cx="12192000" cy="6858000"/>
  <p:notesSz cx="6735763" cy="9866313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ΣΠΥΡΙΔΩΝ ΟΙΚΟΝΟΜΟΥ" initials="ΣΟ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6" autoAdjust="0"/>
    <p:restoredTop sz="97030"/>
  </p:normalViewPr>
  <p:slideViewPr>
    <p:cSldViewPr snapToGrid="0">
      <p:cViewPr varScale="1">
        <p:scale>
          <a:sx n="117" d="100"/>
          <a:sy n="117" d="100"/>
        </p:scale>
        <p:origin x="-53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7F77D0-917F-4072-B175-D874F710252D}" type="datetimeFigureOut">
              <a:rPr lang="el-GR" smtClean="0"/>
              <a:t>6/6/2022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68CB0-7D73-48E6-A187-919927EC5C9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17879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CCB70-CC4C-451E-BC31-B613246728B5}" type="datetimeFigureOut">
              <a:rPr lang="en-GB" smtClean="0"/>
              <a:t>06/06/2022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C4F43-76D5-4CDD-8D27-DD749F3376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66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 err="1"/>
              <a:t>Ταξ</a:t>
            </a:r>
            <a:r>
              <a:rPr lang="x-none" dirty="0"/>
              <a:t>ί</a:t>
            </a:r>
            <a:r>
              <a:rPr lang="el-GR" dirty="0" err="1"/>
              <a:t>δι</a:t>
            </a:r>
            <a:r>
              <a:rPr lang="el-GR" dirty="0"/>
              <a:t> στη μαγεία των υλικών</a:t>
            </a:r>
          </a:p>
          <a:p>
            <a:r>
              <a:rPr lang="el-GR" dirty="0"/>
              <a:t>30 χρόνια </a:t>
            </a:r>
            <a:r>
              <a:rPr lang="en-US" dirty="0"/>
              <a:t>hot issues: ICT and Materials Science and Engineering</a:t>
            </a: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C4F43-76D5-4CDD-8D27-DD749F3376A4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423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Θέμα υπό αξιολόγηση</a:t>
            </a: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C4F43-76D5-4CDD-8D27-DD749F3376A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165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Στυλ κύριου τίτλου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Στυλ κύριου υπότιτλου</a:t>
            </a:r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>
          <a:xfrm>
            <a:off x="8610600" y="5807848"/>
            <a:ext cx="2743200" cy="365125"/>
          </a:xfrm>
          <a:prstGeom prst="rect">
            <a:avLst/>
          </a:prstGeom>
        </p:spPr>
        <p:txBody>
          <a:bodyPr/>
          <a:lstStyle/>
          <a:p>
            <a:fld id="{994C55C6-37FB-4CA1-95DE-9D5538921BC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84661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>
          <a:xfrm>
            <a:off x="8610600" y="5807848"/>
            <a:ext cx="2743200" cy="365125"/>
          </a:xfrm>
          <a:prstGeom prst="rect">
            <a:avLst/>
          </a:prstGeom>
        </p:spPr>
        <p:txBody>
          <a:bodyPr/>
          <a:lstStyle/>
          <a:p>
            <a:fld id="{994C55C6-37FB-4CA1-95DE-9D5538921BCB}" type="slidenum">
              <a:rPr lang="el-GR" smtClean="0"/>
              <a:t>‹#›</a:t>
            </a:fld>
            <a:endParaRPr lang="el-G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A73E058-9E89-CE4C-B669-371944B9AA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1" y="121975"/>
            <a:ext cx="3121729" cy="4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693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>
          <a:xfrm>
            <a:off x="8610600" y="5807848"/>
            <a:ext cx="2743200" cy="365125"/>
          </a:xfrm>
          <a:prstGeom prst="rect">
            <a:avLst/>
          </a:prstGeom>
        </p:spPr>
        <p:txBody>
          <a:bodyPr/>
          <a:lstStyle/>
          <a:p>
            <a:fld id="{994C55C6-37FB-4CA1-95DE-9D5538921BCB}" type="slidenum">
              <a:rPr lang="el-GR" smtClean="0"/>
              <a:t>‹#›</a:t>
            </a:fld>
            <a:endParaRPr lang="el-G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B831520-C3BF-BF4E-B7EE-509D9C954E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1" y="121975"/>
            <a:ext cx="3121729" cy="4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120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Τίτλος και περιεχόμενο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838200" y="1771221"/>
            <a:ext cx="10515600" cy="4351338"/>
          </a:xfrm>
        </p:spPr>
        <p:txBody>
          <a:bodyPr/>
          <a:lstStyle/>
          <a:p>
            <a:pPr lvl="0"/>
            <a:r>
              <a:rPr lang="el-GR" dirty="0"/>
              <a:t>Στυλ υποδείγματος κειμένου</a:t>
            </a:r>
          </a:p>
          <a:p>
            <a:pPr lvl="1"/>
            <a:r>
              <a:rPr lang="el-GR" dirty="0"/>
              <a:t>Δεύτερου επιπέδου</a:t>
            </a:r>
          </a:p>
          <a:p>
            <a:pPr lvl="2"/>
            <a:r>
              <a:rPr lang="el-GR" dirty="0"/>
              <a:t>Τρίτου επιπέδου</a:t>
            </a:r>
          </a:p>
          <a:p>
            <a:pPr lvl="3"/>
            <a:r>
              <a:rPr lang="el-GR" dirty="0"/>
              <a:t>Τέταρτου επιπέδου</a:t>
            </a:r>
          </a:p>
          <a:p>
            <a:pPr lvl="4"/>
            <a:r>
              <a:rPr lang="el-GR" dirty="0"/>
              <a:t>Πέμπτου επιπέδου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5A67D2-E804-FC42-9849-422164C7DC5D}"/>
              </a:ext>
            </a:extLst>
          </p:cNvPr>
          <p:cNvSpPr txBox="1"/>
          <p:nvPr userDrawn="1"/>
        </p:nvSpPr>
        <p:spPr>
          <a:xfrm>
            <a:off x="1448656" y="65240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BEE18CE-24F8-4B49-A510-CC17342717A6}"/>
              </a:ext>
            </a:extLst>
          </p:cNvPr>
          <p:cNvSpPr txBox="1"/>
          <p:nvPr userDrawn="1"/>
        </p:nvSpPr>
        <p:spPr>
          <a:xfrm>
            <a:off x="1140431" y="644189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x-non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96D88A-808C-1D46-84BB-65E10EE06C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1" y="121975"/>
            <a:ext cx="3121729" cy="4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47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Στυλ κύριου τίτλου</a:t>
            </a:r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>
          <a:xfrm>
            <a:off x="8610600" y="5751513"/>
            <a:ext cx="2743200" cy="365125"/>
          </a:xfrm>
          <a:prstGeom prst="rect">
            <a:avLst/>
          </a:prstGeom>
        </p:spPr>
        <p:txBody>
          <a:bodyPr/>
          <a:lstStyle/>
          <a:p>
            <a:fld id="{994C55C6-37FB-4CA1-95DE-9D5538921BCB}" type="slidenum">
              <a:rPr lang="el-GR" smtClean="0"/>
              <a:t>‹#›</a:t>
            </a:fld>
            <a:endParaRPr lang="el-G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65A45BD-7437-C843-A192-EDDE27E1E0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1" y="121975"/>
            <a:ext cx="3121729" cy="4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00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619FC76-CC0E-CF4E-9753-5EB3860A91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1" y="121975"/>
            <a:ext cx="3121729" cy="4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038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954ABC6-2F35-E84C-A723-7ECBDCAE8E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1" y="121975"/>
            <a:ext cx="3121729" cy="4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105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6E7DED7-0465-FB4C-B824-2C7133E84B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1" y="121975"/>
            <a:ext cx="3121729" cy="4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27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BFC4FE1-1469-AD41-9020-8EDA31B661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1" y="121975"/>
            <a:ext cx="3121729" cy="4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8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Στυλ κύριου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890935A-57D3-4540-8D90-00385CDC50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1" y="121975"/>
            <a:ext cx="3121729" cy="4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7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Στυλ κύριου τίτλου</a:t>
            </a:r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>
          <a:xfrm>
            <a:off x="8610600" y="5807848"/>
            <a:ext cx="2743200" cy="365125"/>
          </a:xfrm>
          <a:prstGeom prst="rect">
            <a:avLst/>
          </a:prstGeom>
        </p:spPr>
        <p:txBody>
          <a:bodyPr/>
          <a:lstStyle/>
          <a:p>
            <a:fld id="{994C55C6-37FB-4CA1-95DE-9D5538921BCB}" type="slidenum">
              <a:rPr lang="el-GR" smtClean="0"/>
              <a:t>‹#›</a:t>
            </a:fld>
            <a:endParaRPr lang="el-G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1050D58-6325-184C-A02A-BAFB8FA88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1" y="121975"/>
            <a:ext cx="3121729" cy="4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87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8610600" y="581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55C6-37FB-4CA1-95DE-9D5538921BCB}" type="slidenum">
              <a:rPr lang="el-GR" smtClean="0"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306051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Υπότιτλος 2">
            <a:extLst>
              <a:ext uri="{FF2B5EF4-FFF2-40B4-BE49-F238E27FC236}">
                <a16:creationId xmlns:a16="http://schemas.microsoft.com/office/drawing/2014/main" xmlns="" id="{B5BA353A-0633-F74D-9EBB-321314AE36D2}"/>
              </a:ext>
            </a:extLst>
          </p:cNvPr>
          <p:cNvSpPr txBox="1">
            <a:spLocks/>
          </p:cNvSpPr>
          <p:nvPr/>
        </p:nvSpPr>
        <p:spPr>
          <a:xfrm>
            <a:off x="90726" y="5663217"/>
            <a:ext cx="11820410" cy="1028726"/>
          </a:xfrm>
          <a:prstGeom prst="rect">
            <a:avLst/>
          </a:prstGeom>
          <a:solidFill>
            <a:srgbClr val="800000"/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tabLst>
                <a:tab pos="7864475" algn="l"/>
              </a:tabLst>
            </a:pP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Ιουνίου 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022</a:t>
            </a:r>
          </a:p>
          <a:p>
            <a:pPr algn="l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tabLst>
                <a:tab pos="7864475" algn="l"/>
              </a:tabLst>
            </a:pP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Ημερίδα “Ενεργειακή Απεξάρτηση &amp; ΑΠΕ: </a:t>
            </a:r>
          </a:p>
          <a:p>
            <a:pPr algn="l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tabLst>
                <a:tab pos="7864475" algn="l"/>
              </a:tabLst>
            </a:pP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Η Επόμενη Μέρα”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F51D5D4-354E-9D4D-944C-012D8DDA3F45}"/>
              </a:ext>
            </a:extLst>
          </p:cNvPr>
          <p:cNvSpPr txBox="1"/>
          <p:nvPr/>
        </p:nvSpPr>
        <p:spPr>
          <a:xfrm>
            <a:off x="6245679" y="5727102"/>
            <a:ext cx="5665458" cy="1028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l-GR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Δρ</a:t>
            </a: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Ευάγγελος </a:t>
            </a:r>
            <a:r>
              <a:rPr lang="el-GR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Ρίκος</a:t>
            </a:r>
            <a:endParaRPr lang="el-G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ΚΑΠΕ, Τμήμα ΦΒ Συστημάτων και Διεσπαρμένης Παραγωγής</a:t>
            </a:r>
          </a:p>
        </p:txBody>
      </p:sp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xmlns="" id="{9CAC4244-FD15-2C43-B5A7-E5BAA87F03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145" y="493940"/>
            <a:ext cx="1014633" cy="6764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5742370-366D-1D45-BCEC-0A17B001C203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5" r="22794" b="30332"/>
          <a:stretch/>
        </p:blipFill>
        <p:spPr bwMode="auto">
          <a:xfrm>
            <a:off x="1822794" y="493940"/>
            <a:ext cx="841923" cy="6764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40ADF48-4A21-F744-982D-9E429B8DC3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354" y="444811"/>
            <a:ext cx="4657567" cy="72555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483CCB2-2FCE-144F-BE64-F8FC33ABD6F7}"/>
              </a:ext>
            </a:extLst>
          </p:cNvPr>
          <p:cNvSpPr txBox="1"/>
          <p:nvPr/>
        </p:nvSpPr>
        <p:spPr>
          <a:xfrm>
            <a:off x="1141780" y="2844225"/>
            <a:ext cx="10692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3200" b="1" dirty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Έξυπνα δίκτυα: Τρέχουσες εξελίξεις και προοπτικές</a:t>
            </a:r>
            <a:endParaRPr lang="x-none" sz="3200" b="1" dirty="0">
              <a:solidFill>
                <a:srgbClr val="8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076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Use Cases- IEC 62559-2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xmlns="" id="{39F64150-7969-3B38-2207-2549E1F79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767" y="6237599"/>
            <a:ext cx="3460504" cy="62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C1C3FB06-D8C1-8504-B753-66908E873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641" y="1546631"/>
            <a:ext cx="3460505" cy="4676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2D4338D6-DADB-DF9A-1BC1-FC824CB39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603" y="1546631"/>
            <a:ext cx="3460505" cy="4780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0AF1A8B2-F495-3998-DA51-B75615AE3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63" y="1519475"/>
            <a:ext cx="3249706" cy="4260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489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Unified Model Language-UML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6AB7515-D5C5-1B56-0E24-0AC87F016345}"/>
              </a:ext>
            </a:extLst>
          </p:cNvPr>
          <p:cNvSpPr txBox="1"/>
          <p:nvPr/>
        </p:nvSpPr>
        <p:spPr>
          <a:xfrm>
            <a:off x="510988" y="1606514"/>
            <a:ext cx="63739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00000"/>
                </a:solidFill>
                <a:latin typeface="ArialMT"/>
              </a:rPr>
              <a:t>Γλώσσα </a:t>
            </a:r>
            <a:r>
              <a:rPr lang="el-GR" dirty="0" err="1">
                <a:solidFill>
                  <a:srgbClr val="000000"/>
                </a:solidFill>
                <a:latin typeface="ArialMT"/>
              </a:rPr>
              <a:t>μοντελοποίησης</a:t>
            </a:r>
            <a:r>
              <a:rPr lang="el-GR" dirty="0">
                <a:solidFill>
                  <a:srgbClr val="000000"/>
                </a:solidFill>
                <a:latin typeface="ArialMT"/>
              </a:rPr>
              <a:t> που επιτρέπει τον προσδιορισμό, απεικόνιση και  </a:t>
            </a:r>
            <a:r>
              <a:rPr lang="el-GR" sz="1800" b="0" i="0" u="none" strike="noStrike" baseline="0" dirty="0">
                <a:solidFill>
                  <a:srgbClr val="000000"/>
                </a:solidFill>
                <a:latin typeface="ArialMT"/>
              </a:rPr>
              <a:t>παρουσ</a:t>
            </a:r>
            <a:r>
              <a:rPr lang="el-GR" dirty="0">
                <a:solidFill>
                  <a:srgbClr val="000000"/>
                </a:solidFill>
                <a:latin typeface="ArialMT"/>
              </a:rPr>
              <a:t>ίαση συγκεκριμένων διεργασιών (λογισμικό, αγορά ενέργειας, κλπ.)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endParaRPr lang="el-GR" sz="1800" b="0" i="0" u="none" strike="noStrike" baseline="0" dirty="0">
              <a:solidFill>
                <a:srgbClr val="000000"/>
              </a:solidFill>
              <a:latin typeface="ArialMT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MT"/>
              </a:rPr>
              <a:t>UML 1.* </a:t>
            </a:r>
            <a:r>
              <a:rPr lang="el-GR" sz="1800" b="0" i="0" u="none" strike="noStrike" baseline="0" dirty="0">
                <a:solidFill>
                  <a:srgbClr val="000000"/>
                </a:solidFill>
                <a:latin typeface="ArialMT"/>
              </a:rPr>
              <a:t>γλώσσα </a:t>
            </a:r>
            <a:r>
              <a:rPr lang="el-GR" sz="1800" b="0" i="0" u="none" strike="noStrike" baseline="0" dirty="0" err="1">
                <a:solidFill>
                  <a:srgbClr val="000000"/>
                </a:solidFill>
                <a:latin typeface="ArialMT"/>
              </a:rPr>
              <a:t>μοντελοποίησης</a:t>
            </a:r>
            <a:r>
              <a:rPr lang="el-GR" sz="1800" b="0" i="0" u="none" strike="noStrike" baseline="0" dirty="0">
                <a:solidFill>
                  <a:srgbClr val="000000"/>
                </a:solidFill>
                <a:latin typeface="ArialMT"/>
              </a:rPr>
              <a:t> μόνο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MT"/>
              </a:rPr>
              <a:t>UML 2.* </a:t>
            </a:r>
            <a:r>
              <a:rPr lang="el-GR" sz="1800" b="0" i="0" u="none" strike="noStrike" baseline="0" dirty="0">
                <a:solidFill>
                  <a:srgbClr val="000000"/>
                </a:solidFill>
                <a:latin typeface="ArialMT"/>
              </a:rPr>
              <a:t>είναι και γλώσσα προγραμματισμού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37E0D77-5BAA-FF8C-1CAB-A625A46C8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061" y="3681827"/>
            <a:ext cx="5013960" cy="29878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7AD3706-3E84-A54F-1619-B4FB0003FA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209" t="16778" r="36666" b="8999"/>
          <a:stretch/>
        </p:blipFill>
        <p:spPr>
          <a:xfrm>
            <a:off x="7607451" y="2579132"/>
            <a:ext cx="3707688" cy="385784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743E011-6CCE-860B-956C-EA180932648F}"/>
              </a:ext>
            </a:extLst>
          </p:cNvPr>
          <p:cNvSpPr txBox="1"/>
          <p:nvPr/>
        </p:nvSpPr>
        <p:spPr>
          <a:xfrm>
            <a:off x="7922055" y="2209800"/>
            <a:ext cx="2926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Case Diagram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5303F0B-F3CD-3603-C6C6-DBECB676D9BF}"/>
              </a:ext>
            </a:extLst>
          </p:cNvPr>
          <p:cNvSpPr txBox="1"/>
          <p:nvPr/>
        </p:nvSpPr>
        <p:spPr>
          <a:xfrm>
            <a:off x="1997001" y="3360840"/>
            <a:ext cx="2926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Sequence Diagram</a:t>
            </a:r>
          </a:p>
        </p:txBody>
      </p:sp>
    </p:spTree>
    <p:extLst>
      <p:ext uri="{BB962C8B-B14F-4D97-AF65-F5344CB8AC3E}">
        <p14:creationId xmlns:p14="http://schemas.microsoft.com/office/powerpoint/2010/main" val="4068756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Το </a:t>
            </a:r>
            <a:r>
              <a:rPr lang="en-GB" dirty="0"/>
              <a:t>HEM-Role Model</a:t>
            </a:r>
            <a:r>
              <a:rPr lang="el-GR" dirty="0"/>
              <a:t> του </a:t>
            </a:r>
            <a:r>
              <a:rPr lang="en-GB" dirty="0"/>
              <a:t>ENTSO-E</a:t>
            </a:r>
            <a:endParaRPr lang="x-none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BB2DD0CA-6260-BBFF-EF57-4ED1CED1D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551" y="1375175"/>
            <a:ext cx="7724775" cy="4901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F382967-C05C-FC9C-87AC-0E6F3D7CB7ED}"/>
              </a:ext>
            </a:extLst>
          </p:cNvPr>
          <p:cNvSpPr txBox="1"/>
          <p:nvPr/>
        </p:nvSpPr>
        <p:spPr>
          <a:xfrm>
            <a:off x="402487" y="4183487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Roles</a:t>
            </a:r>
            <a:endParaRPr lang="el-GR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8A304B43-72F7-8A26-F65B-D91BF825B90D}"/>
              </a:ext>
            </a:extLst>
          </p:cNvPr>
          <p:cNvCxnSpPr/>
          <p:nvPr/>
        </p:nvCxnSpPr>
        <p:spPr>
          <a:xfrm flipV="1">
            <a:off x="978551" y="4183487"/>
            <a:ext cx="432048" cy="1846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EC7BB03F-FEDF-8E15-3C4E-BEA99A054F7E}"/>
              </a:ext>
            </a:extLst>
          </p:cNvPr>
          <p:cNvCxnSpPr/>
          <p:nvPr/>
        </p:nvCxnSpPr>
        <p:spPr>
          <a:xfrm>
            <a:off x="978551" y="4368153"/>
            <a:ext cx="1080120" cy="1846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ED218E4-DC62-AC33-BB11-18FFBB19D111}"/>
              </a:ext>
            </a:extLst>
          </p:cNvPr>
          <p:cNvSpPr txBox="1"/>
          <p:nvPr/>
        </p:nvSpPr>
        <p:spPr>
          <a:xfrm>
            <a:off x="113958" y="339139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Domains</a:t>
            </a:r>
            <a:endParaRPr lang="el-GR" dirty="0">
              <a:solidFill>
                <a:srgbClr val="00B050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EBC3B1C5-9B19-8577-FAD3-5C36646B0FA4}"/>
              </a:ext>
            </a:extLst>
          </p:cNvPr>
          <p:cNvCxnSpPr>
            <a:stCxn id="10" idx="3"/>
          </p:cNvCxnSpPr>
          <p:nvPr/>
        </p:nvCxnSpPr>
        <p:spPr>
          <a:xfrm flipV="1">
            <a:off x="1122567" y="3103367"/>
            <a:ext cx="2016224" cy="47269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1FC04D01-D0EA-51AD-FBF6-FA47AE5B84DE}"/>
              </a:ext>
            </a:extLst>
          </p:cNvPr>
          <p:cNvCxnSpPr/>
          <p:nvPr/>
        </p:nvCxnSpPr>
        <p:spPr>
          <a:xfrm flipV="1">
            <a:off x="1122567" y="3463407"/>
            <a:ext cx="1152128" cy="11265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834DF82-64AF-18EF-D629-6510802D18B2}"/>
              </a:ext>
            </a:extLst>
          </p:cNvPr>
          <p:cNvSpPr/>
          <p:nvPr/>
        </p:nvSpPr>
        <p:spPr>
          <a:xfrm>
            <a:off x="2994212" y="3854824"/>
            <a:ext cx="815788" cy="22232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C15C9369-3B23-419D-CAF3-C82E84FAAB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57" t="47480" r="62882" b="5517"/>
          <a:stretch/>
        </p:blipFill>
        <p:spPr bwMode="auto">
          <a:xfrm>
            <a:off x="9558536" y="1315725"/>
            <a:ext cx="1889393" cy="5335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850B1E-8936-3DC3-3D19-EBFE89E3CFE5}"/>
              </a:ext>
            </a:extLst>
          </p:cNvPr>
          <p:cNvSpPr/>
          <p:nvPr/>
        </p:nvSpPr>
        <p:spPr>
          <a:xfrm>
            <a:off x="9558535" y="1315725"/>
            <a:ext cx="1889393" cy="50671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Curved Up 16">
            <a:extLst>
              <a:ext uri="{FF2B5EF4-FFF2-40B4-BE49-F238E27FC236}">
                <a16:creationId xmlns:a16="http://schemas.microsoft.com/office/drawing/2014/main" xmlns="" id="{8AAEDD17-3624-52A0-C0DA-0788CDFDF06A}"/>
              </a:ext>
            </a:extLst>
          </p:cNvPr>
          <p:cNvSpPr/>
          <p:nvPr/>
        </p:nvSpPr>
        <p:spPr>
          <a:xfrm>
            <a:off x="3361759" y="6136288"/>
            <a:ext cx="7288312" cy="655869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971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/>
              <a:t>Μικροδίκτυα</a:t>
            </a:r>
            <a:endParaRPr lang="el-GR" dirty="0"/>
          </a:p>
        </p:txBody>
      </p:sp>
      <p:pic>
        <p:nvPicPr>
          <p:cNvPr id="6" name="Picture 19">
            <a:extLst>
              <a:ext uri="{FF2B5EF4-FFF2-40B4-BE49-F238E27FC236}">
                <a16:creationId xmlns:a16="http://schemas.microsoft.com/office/drawing/2014/main" xmlns="" id="{C5DF8236-B047-4D2D-BEEF-0937B3B4A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992" y="2731174"/>
            <a:ext cx="6705600" cy="388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DEAFC83-FE2D-431D-ACBB-1B41EA311DA7}"/>
              </a:ext>
            </a:extLst>
          </p:cNvPr>
          <p:cNvSpPr/>
          <p:nvPr/>
        </p:nvSpPr>
        <p:spPr>
          <a:xfrm>
            <a:off x="431575" y="2180818"/>
            <a:ext cx="113570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400" dirty="0"/>
              <a:t>Ιεραρχικός</a:t>
            </a:r>
            <a:r>
              <a:rPr lang="en-US" dirty="0"/>
              <a:t>,</a:t>
            </a:r>
            <a:r>
              <a:rPr lang="el-GR" dirty="0"/>
              <a:t> </a:t>
            </a:r>
            <a:r>
              <a:rPr lang="el-GR" sz="2400" dirty="0" err="1"/>
              <a:t>πολυεπίπεδος</a:t>
            </a:r>
            <a:r>
              <a:rPr lang="el-GR" sz="2400" dirty="0"/>
              <a:t> έλεγχος. Κάθε επίπεδο επιτελεί συγκεκριμένες λειτουργίες</a:t>
            </a:r>
            <a:endParaRPr 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xmlns="" id="{7A74F439-04AC-4A3E-BA49-BB735E83D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303" y="2674237"/>
            <a:ext cx="5178309" cy="412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l-GR" sz="2000" dirty="0"/>
              <a:t>Ελεγκτές </a:t>
            </a:r>
            <a:r>
              <a:rPr lang="el-GR" sz="2000" dirty="0" err="1"/>
              <a:t>μικροπηγών</a:t>
            </a:r>
            <a:r>
              <a:rPr lang="el-GR" sz="2000" dirty="0"/>
              <a:t> (</a:t>
            </a:r>
            <a:r>
              <a:rPr lang="en-GB" sz="2000" dirty="0" err="1"/>
              <a:t>Microsource</a:t>
            </a:r>
            <a:r>
              <a:rPr lang="en-GB" sz="2000" dirty="0"/>
              <a:t> Controller-MC) </a:t>
            </a:r>
            <a:r>
              <a:rPr lang="el-GR" sz="2000" dirty="0"/>
              <a:t>και φορτίων </a:t>
            </a:r>
            <a:r>
              <a:rPr lang="en-US" sz="2000" dirty="0"/>
              <a:t>(Load Controller-LC)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l-GR" sz="2000" dirty="0"/>
              <a:t>Κεντρικός Ελεγκτής Μ/Δ (M</a:t>
            </a:r>
            <a:r>
              <a:rPr lang="en-GB" sz="2000" dirty="0" err="1"/>
              <a:t>icrogrid</a:t>
            </a:r>
            <a:r>
              <a:rPr lang="en-GB" sz="2000" dirty="0"/>
              <a:t> Central </a:t>
            </a:r>
            <a:r>
              <a:rPr lang="el-GR" sz="2000" dirty="0"/>
              <a:t>C</a:t>
            </a:r>
            <a:r>
              <a:rPr lang="en-GB" sz="2000" dirty="0" err="1"/>
              <a:t>ontroller</a:t>
            </a:r>
            <a:r>
              <a:rPr lang="en-GB" sz="2000" dirty="0"/>
              <a:t>-MGCC</a:t>
            </a:r>
            <a:r>
              <a:rPr lang="el-GR" sz="2000" dirty="0"/>
              <a:t>)</a:t>
            </a:r>
            <a:endParaRPr lang="en-US" sz="2000" dirty="0"/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l-GR" sz="2000" dirty="0"/>
              <a:t>Διαχείριση Διανομής (</a:t>
            </a:r>
            <a:r>
              <a:rPr lang="en-US" sz="2000" dirty="0"/>
              <a:t>Distribution Management System </a:t>
            </a:r>
            <a:r>
              <a:rPr lang="el-GR" sz="2000" dirty="0"/>
              <a:t>-</a:t>
            </a:r>
            <a:r>
              <a:rPr lang="en-US" sz="2000" dirty="0"/>
              <a:t>DMS)</a:t>
            </a:r>
            <a:endParaRPr lang="el-GR" sz="2000" dirty="0"/>
          </a:p>
          <a:p>
            <a:endParaRPr lang="el-GR" u="sng" dirty="0"/>
          </a:p>
          <a:p>
            <a:r>
              <a:rPr lang="el-GR" sz="2000" u="sng" dirty="0"/>
              <a:t>Φυσικές ποσότητες που ελέγχονται: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000" dirty="0"/>
              <a:t>Στιγμιαία Τάση/Συχνότητα και Ενεργός/Άεργος ισχύς (τοπικά)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000" dirty="0"/>
              <a:t>Συντονισμένη ρύθμιση των ανωτέρω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000" dirty="0"/>
              <a:t>Διαχείριση ενέργειας</a:t>
            </a:r>
          </a:p>
          <a:p>
            <a:pPr eaLnBrk="0" hangingPunct="0"/>
            <a:endParaRPr lang="el-G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39543C8-2CE7-4E67-8B28-F72429DBA65D}"/>
              </a:ext>
            </a:extLst>
          </p:cNvPr>
          <p:cNvSpPr txBox="1"/>
          <p:nvPr/>
        </p:nvSpPr>
        <p:spPr>
          <a:xfrm>
            <a:off x="11123270" y="4297209"/>
            <a:ext cx="1008062" cy="3762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rgbClr val="FF0000"/>
                </a:solidFill>
                <a:cs typeface="+mn-cs"/>
              </a:rPr>
              <a:t>Level 1</a:t>
            </a:r>
            <a:endParaRPr lang="el-GR" kern="0" dirty="0">
              <a:solidFill>
                <a:srgbClr val="FF0000"/>
              </a:solidFill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04105D0E-D547-47F2-9252-5BA26E88D24D}"/>
              </a:ext>
            </a:extLst>
          </p:cNvPr>
          <p:cNvCxnSpPr/>
          <p:nvPr/>
        </p:nvCxnSpPr>
        <p:spPr>
          <a:xfrm flipV="1">
            <a:off x="11624463" y="3683237"/>
            <a:ext cx="0" cy="488551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2E94951F-AE64-4E8B-A5C4-441D611E7E95}"/>
              </a:ext>
            </a:extLst>
          </p:cNvPr>
          <p:cNvCxnSpPr/>
          <p:nvPr/>
        </p:nvCxnSpPr>
        <p:spPr>
          <a:xfrm>
            <a:off x="11857468" y="5059774"/>
            <a:ext cx="0" cy="625475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9C85C37-5D28-483D-8F86-8FBCB7DFE717}"/>
              </a:ext>
            </a:extLst>
          </p:cNvPr>
          <p:cNvSpPr txBox="1"/>
          <p:nvPr/>
        </p:nvSpPr>
        <p:spPr>
          <a:xfrm>
            <a:off x="8601869" y="3429976"/>
            <a:ext cx="1008063" cy="37623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rgbClr val="00B050"/>
                </a:solidFill>
                <a:cs typeface="+mn-cs"/>
              </a:rPr>
              <a:t>Level 2</a:t>
            </a:r>
            <a:endParaRPr lang="el-GR" kern="0" dirty="0">
              <a:solidFill>
                <a:srgbClr val="00B050"/>
              </a:solidFill>
              <a:cs typeface="+mn-cs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EBF30874-2742-41E3-860F-6B36C79BFE42}"/>
              </a:ext>
            </a:extLst>
          </p:cNvPr>
          <p:cNvCxnSpPr/>
          <p:nvPr/>
        </p:nvCxnSpPr>
        <p:spPr>
          <a:xfrm>
            <a:off x="9139714" y="3913370"/>
            <a:ext cx="0" cy="355600"/>
          </a:xfrm>
          <a:prstGeom prst="straightConnector1">
            <a:avLst/>
          </a:prstGeom>
          <a:noFill/>
          <a:ln w="28575" cap="flat" cmpd="sng" algn="ctr">
            <a:solidFill>
              <a:srgbClr val="00B050"/>
            </a:solidFill>
            <a:prstDash val="solid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76D481C-1B9C-407D-B081-E791E123C580}"/>
              </a:ext>
            </a:extLst>
          </p:cNvPr>
          <p:cNvSpPr txBox="1"/>
          <p:nvPr/>
        </p:nvSpPr>
        <p:spPr>
          <a:xfrm>
            <a:off x="5786354" y="5814462"/>
            <a:ext cx="1008063" cy="37623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rgbClr val="0070C0"/>
                </a:solidFill>
                <a:cs typeface="+mn-cs"/>
              </a:rPr>
              <a:t>Level 3</a:t>
            </a:r>
            <a:endParaRPr lang="el-GR" kern="0" dirty="0">
              <a:solidFill>
                <a:srgbClr val="0070C0"/>
              </a:solidFill>
              <a:cs typeface="+mn-cs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BF7C1364-C97C-4089-A040-6F701B32CCA8}"/>
              </a:ext>
            </a:extLst>
          </p:cNvPr>
          <p:cNvCxnSpPr/>
          <p:nvPr/>
        </p:nvCxnSpPr>
        <p:spPr>
          <a:xfrm flipV="1">
            <a:off x="6290386" y="5383792"/>
            <a:ext cx="0" cy="377031"/>
          </a:xfrm>
          <a:prstGeom prst="straightConnector1">
            <a:avLst/>
          </a:prstGeom>
          <a:noFill/>
          <a:ln w="28575" cap="flat" cmpd="sng" algn="ctr">
            <a:solidFill>
              <a:srgbClr val="0070C0"/>
            </a:solidFill>
            <a:prstDash val="solid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2E61EEE-1CBF-C79A-3556-E1EDF5BA1B37}"/>
              </a:ext>
            </a:extLst>
          </p:cNvPr>
          <p:cNvSpPr txBox="1"/>
          <p:nvPr/>
        </p:nvSpPr>
        <p:spPr>
          <a:xfrm>
            <a:off x="403411" y="1342918"/>
            <a:ext cx="115465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400" dirty="0"/>
              <a:t>Κατά κανόνα μικρής κλίμακας συστήματα Χ.Τ., μέρος του δικτύου διανομής διασυνδεδεμένα στο δευτερεύον Μ/Σ διανομής Μ.Τ. σε Χ.Τ.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8205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Μ/Δ </a:t>
            </a:r>
            <a:r>
              <a:rPr lang="el-GR" dirty="0" err="1"/>
              <a:t>Γαϊδουρόμαντρας</a:t>
            </a:r>
            <a:r>
              <a:rPr lang="el-GR" dirty="0"/>
              <a:t> Κύθνου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68" t="8399" r="26235" b="3284"/>
          <a:stretch/>
        </p:blipFill>
        <p:spPr bwMode="auto">
          <a:xfrm>
            <a:off x="5132945" y="1690688"/>
            <a:ext cx="2529221" cy="4259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79119" y="1653560"/>
            <a:ext cx="4553825" cy="4998700"/>
          </a:xfrm>
        </p:spPr>
        <p:txBody>
          <a:bodyPr>
            <a:normAutofit lnSpcReduction="10000"/>
          </a:bodyPr>
          <a:lstStyle/>
          <a:p>
            <a:r>
              <a:rPr lang="el-GR" sz="2400" dirty="0"/>
              <a:t>Αυτόνομο Μ/Δ με πραγματικούς καταναλωτές</a:t>
            </a:r>
          </a:p>
          <a:p>
            <a:r>
              <a:rPr lang="el-GR" sz="2400" dirty="0"/>
              <a:t>Τροφοδοτεί 12 εξοχικές κατοικίες</a:t>
            </a:r>
          </a:p>
          <a:p>
            <a:r>
              <a:rPr lang="el-GR" altLang="el-GR" sz="2400" dirty="0"/>
              <a:t>3-φασικό σύστημα Χ.Τ.</a:t>
            </a:r>
            <a:endParaRPr lang="en-GB" altLang="el-GR" sz="2400" dirty="0"/>
          </a:p>
          <a:p>
            <a:r>
              <a:rPr lang="el-GR" altLang="el-GR" sz="2400" dirty="0"/>
              <a:t>Φ/Β συστήματα </a:t>
            </a:r>
            <a:r>
              <a:rPr lang="en-GB" altLang="el-GR" sz="2400" dirty="0"/>
              <a:t>12kWp</a:t>
            </a:r>
            <a:r>
              <a:rPr lang="el-GR" altLang="el-GR" sz="2400" dirty="0"/>
              <a:t>, Η/Ζ </a:t>
            </a:r>
            <a:r>
              <a:rPr lang="en-US" altLang="el-GR" sz="2400" dirty="0"/>
              <a:t>diesel </a:t>
            </a:r>
            <a:r>
              <a:rPr lang="el-GR" altLang="el-GR" sz="2400" dirty="0"/>
              <a:t>ως εφεδρική μονάδα </a:t>
            </a:r>
            <a:r>
              <a:rPr lang="en-GB" altLang="el-GR" sz="2400" dirty="0"/>
              <a:t>9kVA</a:t>
            </a:r>
          </a:p>
          <a:p>
            <a:r>
              <a:rPr lang="el-GR" altLang="el-GR" sz="2400" dirty="0"/>
              <a:t>Αποθήκευση:  Συσσωρευτές συνολικής χωρητικότητας 85kWh</a:t>
            </a:r>
          </a:p>
          <a:p>
            <a:r>
              <a:rPr lang="el-GR" sz="2400" dirty="0"/>
              <a:t>Ξεκίνησε το 2001 ως μέρος των έργων PV-</a:t>
            </a:r>
            <a:r>
              <a:rPr lang="el-GR" sz="2400" dirty="0" err="1"/>
              <a:t>MODEκαι</a:t>
            </a:r>
            <a:r>
              <a:rPr lang="el-GR" sz="2400" dirty="0"/>
              <a:t> MORE. Αναβαθμίστηκε στα πλαίσια του </a:t>
            </a:r>
            <a:r>
              <a:rPr lang="el-GR" sz="2400" dirty="0" err="1"/>
              <a:t>More-Microgrids</a:t>
            </a:r>
            <a:endParaRPr lang="el-GR" sz="2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216" y="4122519"/>
            <a:ext cx="4423677" cy="2735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Zoom-gener-gaid-vie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73828" y="1690688"/>
            <a:ext cx="3787171" cy="237626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312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Πειραματικό Μ/Δ ΚΑΠΕ</a:t>
            </a:r>
          </a:p>
        </p:txBody>
      </p:sp>
      <p:pic>
        <p:nvPicPr>
          <p:cNvPr id="5" name="Picture 4" descr="P80400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259" y="1729740"/>
            <a:ext cx="230886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51300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259" y="3581400"/>
            <a:ext cx="230886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SC002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259" y="4983479"/>
            <a:ext cx="2308860" cy="173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P5130001-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39" y="1714500"/>
            <a:ext cx="2519680" cy="1889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P513000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3" b="20162"/>
          <a:stretch/>
        </p:blipFill>
        <p:spPr bwMode="auto">
          <a:xfrm>
            <a:off x="513079" y="3726180"/>
            <a:ext cx="2519680" cy="126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6" b="15123"/>
          <a:stretch/>
        </p:blipFill>
        <p:spPr bwMode="auto">
          <a:xfrm>
            <a:off x="1531564" y="5000624"/>
            <a:ext cx="1525289" cy="1730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421" y="3643865"/>
            <a:ext cx="5382365" cy="30293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6598" y="1714500"/>
            <a:ext cx="1151859" cy="17449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14" y="1724024"/>
            <a:ext cx="2309706" cy="17341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315" y="1724024"/>
            <a:ext cx="1729279" cy="173545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136594" y="3701530"/>
            <a:ext cx="162845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l-GR" sz="1400" b="1" dirty="0"/>
              <a:t>Εποπτικός Έλεγχος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71875" y="1739264"/>
            <a:ext cx="74642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l-GR" sz="1400" b="1" dirty="0"/>
              <a:t>Φορτία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807237" y="1687828"/>
            <a:ext cx="46198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l-GR" sz="1400" b="1" dirty="0"/>
              <a:t>Η/Ζ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485417" y="1695448"/>
            <a:ext cx="117621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l-GR" sz="1400" b="1" dirty="0"/>
              <a:t>Φ/Β </a:t>
            </a:r>
            <a:r>
              <a:rPr lang="el-GR" sz="1400" b="1" dirty="0" err="1"/>
              <a:t>Αντιστρ</a:t>
            </a:r>
            <a:r>
              <a:rPr lang="el-GR" sz="1400" b="1" dirty="0"/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56540" y="3731476"/>
            <a:ext cx="117621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l-GR" sz="1400" b="1" dirty="0"/>
              <a:t>Φ/Β </a:t>
            </a:r>
            <a:r>
              <a:rPr lang="el-GR" sz="1400" b="1" dirty="0" err="1"/>
              <a:t>Αντιστρ</a:t>
            </a:r>
            <a:r>
              <a:rPr lang="el-GR" sz="1400" b="1" dirty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7839" y="1714500"/>
            <a:ext cx="50687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l-GR" sz="1400" b="1" dirty="0"/>
              <a:t>Φ/Β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06004" y="1729740"/>
            <a:ext cx="102611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l-GR" sz="1400" b="1" dirty="0"/>
              <a:t>Μπαταρίες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11499" y="4829590"/>
            <a:ext cx="213237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l-GR" sz="1400" b="1" dirty="0" err="1"/>
              <a:t>Αντιστροφείς</a:t>
            </a:r>
            <a:r>
              <a:rPr lang="el-GR" sz="1400" b="1" dirty="0"/>
              <a:t> Μπαταριών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9B60450-9B74-4E7F-A5EF-A8320380919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08"/>
          <a:stretch/>
        </p:blipFill>
        <p:spPr>
          <a:xfrm>
            <a:off x="497426" y="5034461"/>
            <a:ext cx="1419987" cy="169625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25006" y="6332220"/>
            <a:ext cx="152528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l-GR" sz="1400" b="1" dirty="0"/>
              <a:t>Μονάδες ελέγχου</a:t>
            </a:r>
          </a:p>
        </p:txBody>
      </p:sp>
    </p:spTree>
    <p:extLst>
      <p:ext uri="{BB962C8B-B14F-4D97-AF65-F5344CB8AC3E}">
        <p14:creationId xmlns:p14="http://schemas.microsoft.com/office/powerpoint/2010/main" val="1418864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A3789E6B-B6E1-014E-B4DC-383156E32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718" y="943864"/>
            <a:ext cx="6640867" cy="4427244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reflection endPos="65000" dist="50800" dir="5400000" sy="-100000" algn="bl" rotWithShape="0"/>
          </a:effectLst>
        </p:spPr>
      </p:pic>
      <p:sp>
        <p:nvSpPr>
          <p:cNvPr id="22" name="TextBox 21"/>
          <p:cNvSpPr txBox="1"/>
          <p:nvPr/>
        </p:nvSpPr>
        <p:spPr>
          <a:xfrm>
            <a:off x="7639050" y="4625673"/>
            <a:ext cx="21879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Ευχαριστώ!</a:t>
            </a:r>
            <a:endParaRPr lang="el-GR" sz="2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Υπότιτλος 2">
            <a:extLst>
              <a:ext uri="{FF2B5EF4-FFF2-40B4-BE49-F238E27FC236}">
                <a16:creationId xmlns:a16="http://schemas.microsoft.com/office/drawing/2014/main" xmlns="" id="{86C34DCF-243B-D046-9FF2-AFF60CB7BF36}"/>
              </a:ext>
            </a:extLst>
          </p:cNvPr>
          <p:cNvSpPr txBox="1">
            <a:spLocks/>
          </p:cNvSpPr>
          <p:nvPr/>
        </p:nvSpPr>
        <p:spPr>
          <a:xfrm>
            <a:off x="90726" y="5663217"/>
            <a:ext cx="11820410" cy="1028726"/>
          </a:xfrm>
          <a:prstGeom prst="rect">
            <a:avLst/>
          </a:prstGeom>
          <a:solidFill>
            <a:srgbClr val="800000"/>
          </a:solidFill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7864475" algn="l"/>
              </a:tabLst>
            </a:pPr>
            <a:endParaRPr lang="el-GR" sz="2000" b="1" dirty="0">
              <a:solidFill>
                <a:schemeClr val="bg1"/>
              </a:solidFill>
            </a:endParaRPr>
          </a:p>
          <a:p>
            <a:pPr algn="l">
              <a:spcBef>
                <a:spcPts val="0"/>
              </a:spcBef>
              <a:tabLst>
                <a:tab pos="7864475" algn="l"/>
              </a:tabLst>
            </a:pPr>
            <a:endParaRPr lang="en-US" sz="2000" b="1" dirty="0">
              <a:solidFill>
                <a:schemeClr val="bg1"/>
              </a:solidFill>
            </a:endParaRPr>
          </a:p>
          <a:p>
            <a:pPr algn="l">
              <a:spcBef>
                <a:spcPts val="0"/>
              </a:spcBef>
              <a:tabLst>
                <a:tab pos="7864475" algn="l"/>
              </a:tabLst>
            </a:pPr>
            <a:endParaRPr lang="el-GR" sz="2000" b="1" dirty="0">
              <a:solidFill>
                <a:schemeClr val="bg1"/>
              </a:solidFill>
            </a:endParaRPr>
          </a:p>
          <a:p>
            <a:pPr algn="ctr"/>
            <a:r>
              <a:rPr lang="el-GR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Κέντρο Ανανεώσιμων Πηγών και Εξοικονόμησης Ενέργειας</a:t>
            </a:r>
          </a:p>
          <a:p>
            <a:pPr algn="ctr"/>
            <a:r>
              <a:rPr lang="el-G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l-GR" sz="50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χλμ. Λεωφόρου Μαραθώνος, 19009 Πικέρμι</a:t>
            </a:r>
          </a:p>
          <a:p>
            <a:pPr algn="ctr"/>
            <a:r>
              <a:rPr lang="el-G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Τ. </a:t>
            </a:r>
            <a:r>
              <a:rPr lang="en-GB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2106603368,</a:t>
            </a:r>
            <a:r>
              <a:rPr lang="el-G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vrikos@cres.gr</a:t>
            </a:r>
            <a:r>
              <a:rPr lang="el-G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12195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4109"/>
            <a:ext cx="6419850" cy="1325563"/>
          </a:xfrm>
        </p:spPr>
        <p:txBody>
          <a:bodyPr>
            <a:noAutofit/>
          </a:bodyPr>
          <a:lstStyle/>
          <a:p>
            <a:r>
              <a:rPr lang="el-GR" dirty="0"/>
              <a:t>Μετάβαση στα ηλεκτρικά δίκτυα του μέλλοντος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A26A6E-0187-5641-84C9-260AC354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93" y="1980397"/>
            <a:ext cx="5600543" cy="2277037"/>
          </a:xfrm>
        </p:spPr>
        <p:txBody>
          <a:bodyPr>
            <a:normAutofit fontScale="92500" lnSpcReduction="20000"/>
          </a:bodyPr>
          <a:lstStyle/>
          <a:p>
            <a:r>
              <a:rPr lang="el-GR" sz="2600" dirty="0"/>
              <a:t>Ενσωμάτωση ΑΠΕ μικρομεσαίας κλίμακας σε τοπικό επίπεδο</a:t>
            </a:r>
            <a:r>
              <a:rPr lang="en-GB" sz="2600" dirty="0"/>
              <a:t> </a:t>
            </a:r>
            <a:r>
              <a:rPr lang="el-GR" sz="2600" dirty="0"/>
              <a:t>αλλά και σε μεγάλη κλίμακα</a:t>
            </a:r>
          </a:p>
          <a:p>
            <a:r>
              <a:rPr lang="el-GR" sz="2600" dirty="0"/>
              <a:t>Ενσωμάτωση άλλων μονάδων διεσπαρμένης παραγωγής</a:t>
            </a:r>
          </a:p>
          <a:p>
            <a:r>
              <a:rPr lang="el-GR" sz="2600" dirty="0"/>
              <a:t>Ενσωμάτωση τεχνολογιών αποθήκευσης σε μικρομεσαία και μεγάλη κλίμακα</a:t>
            </a:r>
          </a:p>
          <a:p>
            <a:endParaRPr lang="en-GB" sz="2000" dirty="0"/>
          </a:p>
        </p:txBody>
      </p:sp>
      <p:sp>
        <p:nvSpPr>
          <p:cNvPr id="7" name="Rounded Rectangle 6"/>
          <p:cNvSpPr/>
          <p:nvPr/>
        </p:nvSpPr>
        <p:spPr>
          <a:xfrm>
            <a:off x="726141" y="4437529"/>
            <a:ext cx="4903040" cy="213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dirty="0"/>
              <a:t> </a:t>
            </a:r>
            <a:r>
              <a:rPr lang="el-GR" sz="2000" dirty="0"/>
              <a:t>Τα έξυπνα δίκτυα αποτελούν ιδανική και απαραίτητη λύση για την ενσωμάτωση αυτών των τεχνολογιών λόγω: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l-GR" sz="2000" dirty="0"/>
              <a:t>Σχεδιασμού και στρατηγικών ελέγχου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l-GR" sz="2000" dirty="0"/>
              <a:t>Ευελιξίας καταναλωτών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l-GR" sz="2000" dirty="0"/>
              <a:t>Ενεργειακής εξισορρόπησης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EA3B0B1-E4B1-4EC0-BA39-97A096913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6588" y="89714"/>
            <a:ext cx="5404762" cy="320194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9468C5E-2969-45C2-81ED-1468568E2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6588" y="3339286"/>
            <a:ext cx="5404762" cy="3429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3046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Τι ορίζουμε ως έξυπνο δίκτυο;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A26A6E-0187-5641-84C9-260AC354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186" y="1722664"/>
            <a:ext cx="10562828" cy="4482193"/>
          </a:xfrm>
        </p:spPr>
        <p:txBody>
          <a:bodyPr>
            <a:normAutofit lnSpcReduction="10000"/>
          </a:bodyPr>
          <a:lstStyle/>
          <a:p>
            <a:pPr indent="-285750">
              <a:spcBef>
                <a:spcPts val="600"/>
              </a:spcBef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Ορισμός κατά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National Institute of Standards and Technology (NIST), USA: </a:t>
            </a:r>
          </a:p>
          <a:p>
            <a:pPr lvl="1" algn="just"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Ένα εκσυγχρονισμένο δίκτυο που επιτρέπει αμφίδρομη ροή ενέργειας και το οποίο χρησιμοποιεί αμφίδρομη επικοινωνία και έλεγχο. Μέσω αυτών επιτυγχάνεται μια νέα σειρά λειτουργιών και εφαρμογών.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spcBef>
                <a:spcPts val="600"/>
              </a:spcBef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85750"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IEEE: </a:t>
            </a:r>
          </a:p>
          <a:p>
            <a:pPr lvl="1"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Ως έξυπνο δίκτυο ορίζεται ένα μεγάλο «Σύστημα συστημάτων»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‘System of Systems’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) στο οποίο κάθε πεδίο λειτουργίας χωρίζεται σε τρία επίπεδα: (α) το επίπεδο ισχύος/ενέργειας, (β) το επίπεδο επικοινωνίας και (γ) το υπολογιστικό επίπεδο/πληροφορικής.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Τα επίπεδα (β) και (γ) είναι οι υποδομές που καθορίζουν την εξυπνάδα του δικτύου.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spcBef>
                <a:spcPts val="600"/>
              </a:spcBef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Wikipedia: 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Τα ηλεκτρικά δίκτυα που ενσωματώνουν ορισμένα πολύ συγκεκριμένα χαρακτηριστικά όπως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Έξυπνοι μετρητές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Smart meters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Έξυπνες συσκευές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Intelligent Electronic Devices-IED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Remote Termina Units-RTU,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 κλπ.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Ανανεώσιμες Πηγές Ενέργειας (Φ/Β, Α/Γ, κλπ.)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Διάφορους Ενεργειακούς Πόρους (Αποθήκευση, Ευέλικτα φορτία, Ηλεκτρικά Οχήματα κλπ.)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759641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Συστατικά στοιχεία έξυπνων δικτύων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A26A6E-0187-5641-84C9-260AC354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186" y="1722664"/>
            <a:ext cx="10562828" cy="4482193"/>
          </a:xfrm>
        </p:spPr>
        <p:txBody>
          <a:bodyPr>
            <a:normAutofit/>
          </a:bodyPr>
          <a:lstStyle/>
          <a:p>
            <a:pPr indent="-285750">
              <a:spcBef>
                <a:spcPts val="600"/>
              </a:spcBef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Αρχιτεκτονικές και υποδομές:</a:t>
            </a:r>
          </a:p>
          <a:p>
            <a:pPr lvl="1" indent="-285750"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Εικονικοί σταθμοί παραγωγής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Virtual Power Plants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VPP)</a:t>
            </a:r>
          </a:p>
          <a:p>
            <a:pPr lvl="1" indent="-285750">
              <a:spcBef>
                <a:spcPts val="600"/>
              </a:spcBef>
            </a:pPr>
            <a:r>
              <a:rPr lang="el-GR" sz="1600" dirty="0" err="1">
                <a:latin typeface="Arial" panose="020B0604020202020204" pitchFamily="34" charset="0"/>
                <a:cs typeface="Arial" panose="020B0604020202020204" pitchFamily="34" charset="0"/>
              </a:rPr>
              <a:t>Μικροδίκτυα</a:t>
            </a:r>
            <a:endParaRPr lang="el-G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l-GR" sz="2000" dirty="0"/>
              <a:t>Συγκεκριμένες τεχνολογίες:</a:t>
            </a:r>
          </a:p>
          <a:p>
            <a:pPr lvl="1"/>
            <a:r>
              <a:rPr lang="el-GR" sz="1600" dirty="0"/>
              <a:t>ΑΠΕ</a:t>
            </a:r>
          </a:p>
          <a:p>
            <a:pPr lvl="1"/>
            <a:r>
              <a:rPr lang="el-GR" sz="1600" dirty="0"/>
              <a:t>Αποθήκευση</a:t>
            </a:r>
          </a:p>
          <a:p>
            <a:r>
              <a:rPr lang="el-GR" sz="2000" dirty="0"/>
              <a:t>Μέθοδοι διαχείρισης/λειτουργίες:</a:t>
            </a:r>
          </a:p>
          <a:p>
            <a:pPr lvl="1"/>
            <a:r>
              <a:rPr lang="el-GR" sz="1600" dirty="0"/>
              <a:t>Διαχείριση πλευράς καταναλωτών (</a:t>
            </a:r>
            <a:r>
              <a:rPr lang="en-US" sz="1600" dirty="0"/>
              <a:t>Demand Side Management)</a:t>
            </a:r>
          </a:p>
          <a:p>
            <a:pPr lvl="1"/>
            <a:r>
              <a:rPr lang="el-GR" sz="1600" dirty="0"/>
              <a:t>Εξισορρόπηση ισχύος/ενέργειας (</a:t>
            </a:r>
            <a:r>
              <a:rPr lang="en-US" sz="1600" dirty="0"/>
              <a:t>Power/Energy Balancing)</a:t>
            </a:r>
          </a:p>
          <a:p>
            <a:r>
              <a:rPr lang="el-GR" sz="2000" dirty="0"/>
              <a:t>Εργαλεία μοντελοποίησης:</a:t>
            </a:r>
          </a:p>
          <a:p>
            <a:pPr lvl="1"/>
            <a:r>
              <a:rPr lang="el-GR" sz="1600" dirty="0"/>
              <a:t>Αρχιτεκτονική Έξυπνων Δικτύων: </a:t>
            </a:r>
            <a:r>
              <a:rPr lang="en-US" sz="1600" dirty="0"/>
              <a:t>Smart Grid Architecture Model (SGAM)</a:t>
            </a:r>
          </a:p>
          <a:p>
            <a:pPr lvl="1"/>
            <a:r>
              <a:rPr lang="el-GR" sz="1600" dirty="0"/>
              <a:t>Υπόδειγμα περιγραφής σεναρίων λειτουργίας </a:t>
            </a:r>
            <a:r>
              <a:rPr lang="en-US" sz="1600" dirty="0"/>
              <a:t>Use Case</a:t>
            </a:r>
            <a:r>
              <a:rPr lang="en-GB" sz="1600" dirty="0"/>
              <a:t>s</a:t>
            </a:r>
            <a:r>
              <a:rPr lang="el-GR" sz="1600" dirty="0"/>
              <a:t>:</a:t>
            </a:r>
            <a:r>
              <a:rPr lang="en-GB" sz="1600" dirty="0"/>
              <a:t> </a:t>
            </a:r>
            <a:r>
              <a:rPr lang="en-US" sz="1600" dirty="0"/>
              <a:t>IEC 62559-2 </a:t>
            </a:r>
            <a:endParaRPr lang="el-GR" sz="1600" dirty="0"/>
          </a:p>
          <a:p>
            <a:pPr lvl="1"/>
            <a:r>
              <a:rPr lang="el-GR" sz="1600" dirty="0"/>
              <a:t>Τυποποιημένη απεικόνιση διεργασιών έξυπνων δικτύων: </a:t>
            </a:r>
            <a:r>
              <a:rPr lang="en-GB" sz="1600" dirty="0"/>
              <a:t>Unified Model Language (UML)</a:t>
            </a:r>
            <a:endParaRPr lang="el-GR" sz="1600" dirty="0"/>
          </a:p>
          <a:p>
            <a:pPr lvl="1"/>
            <a:r>
              <a:rPr lang="el-GR" sz="1600" dirty="0"/>
              <a:t>Εναρμονισμένο μοντέλο αγοράς ηλεκτρικής ενέργειας: </a:t>
            </a:r>
            <a:r>
              <a:rPr lang="en-US" sz="1600" dirty="0"/>
              <a:t>Harmonized Electricity Market-Role Model (HERM)</a:t>
            </a:r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283338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Virtual Power Plants (VPPs)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A26A6E-0187-5641-84C9-260AC354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053" y="1627092"/>
            <a:ext cx="10423556" cy="457776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l-GR" sz="2600" dirty="0"/>
              <a:t>Ως </a:t>
            </a:r>
            <a:r>
              <a:rPr lang="en-US" sz="2600" dirty="0"/>
              <a:t>VIRTUAL POWER PLANT </a:t>
            </a:r>
            <a:r>
              <a:rPr lang="el-GR" sz="2600" dirty="0"/>
              <a:t>ορίζεται ένα σύνολο διεσπαρμένων ενεργειακών πόρων (π.χ.</a:t>
            </a:r>
            <a:r>
              <a:rPr lang="en-US" sz="2600" dirty="0"/>
              <a:t> </a:t>
            </a:r>
            <a:r>
              <a:rPr lang="en-US" sz="2600" dirty="0" err="1"/>
              <a:t>microCHP</a:t>
            </a:r>
            <a:r>
              <a:rPr lang="en-US" sz="2600" dirty="0"/>
              <a:t>, </a:t>
            </a:r>
            <a:r>
              <a:rPr lang="el-GR" sz="2600" dirty="0"/>
              <a:t>Α/Γ</a:t>
            </a:r>
            <a:r>
              <a:rPr lang="en-US" sz="2600" dirty="0"/>
              <a:t>, </a:t>
            </a:r>
            <a:r>
              <a:rPr lang="el-GR" sz="2600" dirty="0"/>
              <a:t>μικρά υδροηλεκτρικά</a:t>
            </a:r>
            <a:r>
              <a:rPr lang="en-US" sz="2600" dirty="0"/>
              <a:t>, </a:t>
            </a:r>
            <a:r>
              <a:rPr lang="el-GR" sz="2600" dirty="0"/>
              <a:t>εφεδρικές γεννήτριες, κλπ.</a:t>
            </a:r>
            <a:r>
              <a:rPr lang="en-US" sz="2600" dirty="0"/>
              <a:t>) </a:t>
            </a:r>
            <a:r>
              <a:rPr lang="el-GR" sz="2600" dirty="0"/>
              <a:t>τα οποία λειτουργούν συλλογικά μέσω κάποιου κεντρικού ελεγκτή</a:t>
            </a:r>
            <a:endParaRPr lang="en-US" sz="2600" dirty="0"/>
          </a:p>
          <a:p>
            <a:pPr marL="0" indent="0">
              <a:buNone/>
            </a:pPr>
            <a:r>
              <a:rPr lang="el-GR" sz="2600" dirty="0"/>
              <a:t>Τύποι </a:t>
            </a:r>
            <a:r>
              <a:rPr lang="en-US" sz="2600" dirty="0"/>
              <a:t>VPPs:</a:t>
            </a:r>
          </a:p>
          <a:p>
            <a:pPr marL="514350" indent="-514350">
              <a:buFont typeface="+mj-lt"/>
              <a:buAutoNum type="arabicPeriod"/>
            </a:pPr>
            <a:r>
              <a:rPr lang="el-GR" sz="2600" dirty="0"/>
              <a:t>Τεχνικά</a:t>
            </a:r>
            <a:r>
              <a:rPr lang="en-US" sz="2600" dirty="0"/>
              <a:t> (Technical</a:t>
            </a:r>
            <a:r>
              <a:rPr lang="el-GR" sz="2600" dirty="0"/>
              <a:t>) </a:t>
            </a:r>
            <a:r>
              <a:rPr lang="en-US" sz="2600" dirty="0"/>
              <a:t>VPP (TVPP) </a:t>
            </a:r>
            <a:r>
              <a:rPr lang="el-GR" sz="2600" dirty="0"/>
              <a:t>αποτελούνται από διεσπαρμένους ενεργειακούς πόρους στην ίδια γεωγραφική περιοχή</a:t>
            </a:r>
          </a:p>
          <a:p>
            <a:pPr lvl="1" algn="just"/>
            <a:r>
              <a:rPr lang="el-GR" sz="2200" dirty="0"/>
              <a:t>Υπηρεσίες και λειτουργίες ενός </a:t>
            </a:r>
            <a:r>
              <a:rPr lang="en-US" sz="2200" dirty="0"/>
              <a:t>TVPP: </a:t>
            </a:r>
            <a:r>
              <a:rPr lang="el-GR" sz="2200" dirty="0"/>
              <a:t>Σύστημα διαχείρισης του τοπικού δικτύου σε επίπεδο διανομής </a:t>
            </a:r>
            <a:r>
              <a:rPr lang="en-US" sz="2200" dirty="0"/>
              <a:t> </a:t>
            </a:r>
            <a:r>
              <a:rPr lang="el-GR" sz="2200" dirty="0"/>
              <a:t>(</a:t>
            </a:r>
            <a:r>
              <a:rPr lang="en-US" sz="2200" dirty="0"/>
              <a:t>Distribution System Operator</a:t>
            </a:r>
            <a:r>
              <a:rPr lang="el-GR" sz="2200" dirty="0"/>
              <a:t>-</a:t>
            </a:r>
            <a:r>
              <a:rPr lang="en-US" sz="2200" dirty="0"/>
              <a:t>DSO), </a:t>
            </a:r>
            <a:r>
              <a:rPr lang="el-GR" sz="2200" dirty="0"/>
              <a:t>καθώς και υπηρεσίες εξισορρόπησης και επικουρικές υπηρεσίες προς τον διαχειριστή του δικτύου μεταφοράς (</a:t>
            </a:r>
            <a:r>
              <a:rPr lang="en-US" sz="2200" dirty="0"/>
              <a:t>Transmission System Operator</a:t>
            </a:r>
            <a:r>
              <a:rPr lang="el-GR" sz="2200" dirty="0"/>
              <a:t>-</a:t>
            </a:r>
            <a:r>
              <a:rPr lang="en-US" sz="2200" dirty="0"/>
              <a:t> TSO). </a:t>
            </a:r>
          </a:p>
          <a:p>
            <a:pPr marL="514350" indent="-514350">
              <a:buFont typeface="+mj-lt"/>
              <a:buAutoNum type="arabicPeriod"/>
            </a:pPr>
            <a:r>
              <a:rPr lang="el-GR" sz="2600" dirty="0"/>
              <a:t>Εμπορικά (</a:t>
            </a:r>
            <a:r>
              <a:rPr lang="en-US" sz="2600" dirty="0"/>
              <a:t>Commercial</a:t>
            </a:r>
            <a:r>
              <a:rPr lang="el-GR" sz="2600" dirty="0"/>
              <a:t>)</a:t>
            </a:r>
            <a:r>
              <a:rPr lang="en-US" sz="2600" dirty="0"/>
              <a:t> VPP</a:t>
            </a:r>
            <a:r>
              <a:rPr lang="el-GR" sz="2600" dirty="0"/>
              <a:t> </a:t>
            </a:r>
            <a:r>
              <a:rPr lang="en-US" sz="2600" dirty="0"/>
              <a:t>(CVPP) </a:t>
            </a:r>
            <a:r>
              <a:rPr lang="el-GR" sz="2600" dirty="0"/>
              <a:t>που απαρτίζονται από ενεργειακούς πόρους σε διαφορετικές γεωγραφικές τοποθεσίες</a:t>
            </a:r>
          </a:p>
          <a:p>
            <a:pPr lvl="1" algn="just"/>
            <a:r>
              <a:rPr lang="el-GR" sz="2200" dirty="0"/>
              <a:t>Υπηρεσίες και λειτουργίες ενός </a:t>
            </a:r>
            <a:r>
              <a:rPr lang="en-US" sz="2200" dirty="0"/>
              <a:t>CVPP: </a:t>
            </a:r>
            <a:r>
              <a:rPr lang="el-GR" sz="2200" dirty="0"/>
              <a:t>συμμετοχή σε αγορές χονδρεμπορικής, εξισορρόπηση και παροχή επικουρικών υπηρεσιών σε επίπεδο </a:t>
            </a:r>
            <a:r>
              <a:rPr lang="en-GB" sz="2200" dirty="0"/>
              <a:t>TSO </a:t>
            </a:r>
            <a:r>
              <a:rPr lang="el-GR" sz="2200" dirty="0"/>
              <a:t>(μέσω υποβολής προσφορών) </a:t>
            </a:r>
            <a:endParaRPr lang="en-US" sz="2200" dirty="0"/>
          </a:p>
          <a:p>
            <a:pPr marL="0" indent="0">
              <a:buNone/>
            </a:pPr>
            <a:endParaRPr lang="el-GR" sz="2600" dirty="0"/>
          </a:p>
          <a:p>
            <a:pPr marL="0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006641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Αποθήκευση ηλεκτρικής ενέργειας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A26A6E-0187-5641-84C9-260AC354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053" y="1627092"/>
            <a:ext cx="10423556" cy="4577765"/>
          </a:xfrm>
        </p:spPr>
        <p:txBody>
          <a:bodyPr>
            <a:normAutofit/>
          </a:bodyPr>
          <a:lstStyle/>
          <a:p>
            <a:pPr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Προσφέρει σημαντικές δυνατότητες ευελιξίας προς την εξισορρόπηση παραγωγής-κατανάλωσης</a:t>
            </a:r>
          </a:p>
          <a:p>
            <a:pPr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Χαρακτηριστικά παραδείγματα τεχνολογιών αποθήκευσης και εφαρμογές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l-G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600"/>
              </a:spcBef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spcBef>
                <a:spcPts val="600"/>
              </a:spcBef>
            </a:pPr>
            <a:r>
              <a:rPr lang="el-GR" sz="1600" dirty="0" err="1">
                <a:latin typeface="Arial" panose="020B0604020202020204" pitchFamily="34" charset="0"/>
                <a:cs typeface="Arial" panose="020B0604020202020204" pitchFamily="34" charset="0"/>
              </a:rPr>
              <a:t>Αντλησιοταμίευση</a:t>
            </a:r>
            <a:endParaRPr lang="el-G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Συστήματα πεπιεσμένου αέρα</a:t>
            </a:r>
          </a:p>
          <a:p>
            <a:pPr lvl="1" algn="just">
              <a:spcBef>
                <a:spcPts val="600"/>
              </a:spcBef>
            </a:pPr>
            <a:endParaRPr lang="el-G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Διάφοροι τύποι συσσωρευτών: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Flow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, Ιόντων-</a:t>
            </a:r>
            <a:r>
              <a:rPr lang="el-GR" sz="1600" dirty="0" err="1">
                <a:latin typeface="Arial" panose="020B0604020202020204" pitchFamily="34" charset="0"/>
                <a:cs typeface="Arial" panose="020B0604020202020204" pitchFamily="34" charset="0"/>
              </a:rPr>
              <a:t>Λιθίου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457200" lvl="1" indent="0" algn="just">
              <a:spcBef>
                <a:spcPts val="600"/>
              </a:spcBef>
              <a:buNone/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el-GR" sz="1600" dirty="0" err="1">
                <a:latin typeface="Arial" panose="020B0604020202020204" pitchFamily="34" charset="0"/>
                <a:cs typeface="Arial" panose="020B0604020202020204" pitchFamily="34" charset="0"/>
              </a:rPr>
              <a:t>Μολύβδου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-Οξέος, Υψηλής θερμοκρασίας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spcBef>
                <a:spcPts val="6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Flywheel Energy Storage</a:t>
            </a:r>
          </a:p>
          <a:p>
            <a:pPr lvl="1" algn="just">
              <a:spcBef>
                <a:spcPts val="600"/>
              </a:spcBef>
            </a:pPr>
            <a:endParaRPr lang="el-GR" sz="2600" dirty="0"/>
          </a:p>
          <a:p>
            <a:pPr lvl="1" algn="just">
              <a:spcBef>
                <a:spcPts val="600"/>
              </a:spcBef>
            </a:pPr>
            <a:r>
              <a:rPr lang="el-GR" sz="1600" dirty="0" err="1">
                <a:latin typeface="Arial" panose="020B0604020202020204" pitchFamily="34" charset="0"/>
                <a:cs typeface="Arial" panose="020B0604020202020204" pitchFamily="34" charset="0"/>
              </a:rPr>
              <a:t>Υπερπυκνωτές</a:t>
            </a:r>
            <a:endParaRPr lang="el-G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spcBef>
                <a:spcPts val="600"/>
              </a:spcBef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Υπεραγωγοί και μαγνητική αποθήκευση</a:t>
            </a:r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xmlns="" id="{13A301DB-D851-5568-9327-18656A260205}"/>
              </a:ext>
            </a:extLst>
          </p:cNvPr>
          <p:cNvSpPr/>
          <p:nvPr/>
        </p:nvSpPr>
        <p:spPr>
          <a:xfrm>
            <a:off x="4395323" y="2559556"/>
            <a:ext cx="144016" cy="576064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FF50EC0-D4DA-1EEB-9F85-64979EA25561}"/>
              </a:ext>
            </a:extLst>
          </p:cNvPr>
          <p:cNvSpPr/>
          <p:nvPr/>
        </p:nvSpPr>
        <p:spPr>
          <a:xfrm>
            <a:off x="4129536" y="2693696"/>
            <a:ext cx="75245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ts val="600"/>
              </a:spcBef>
            </a:pPr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Μονάδες αποθήκευσης μεγάλης  κλίμακας/</a:t>
            </a:r>
            <a:r>
              <a:rPr lang="el-GR" sz="1400" dirty="0" err="1">
                <a:latin typeface="Arial" panose="020B0604020202020204" pitchFamily="34" charset="0"/>
                <a:cs typeface="Arial" panose="020B0604020202020204" pitchFamily="34" charset="0"/>
              </a:rPr>
              <a:t>Διαχείρηση</a:t>
            </a:r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 μεγάλων ποσοτήτων ενέργειας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xmlns="" id="{B5CDFE01-31D4-193F-A03D-91D8AE90B28D}"/>
              </a:ext>
            </a:extLst>
          </p:cNvPr>
          <p:cNvSpPr/>
          <p:nvPr/>
        </p:nvSpPr>
        <p:spPr>
          <a:xfrm>
            <a:off x="6367386" y="3343346"/>
            <a:ext cx="203743" cy="830451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CA46BDC-5096-6373-30B6-BC0610C03713}"/>
              </a:ext>
            </a:extLst>
          </p:cNvPr>
          <p:cNvSpPr txBox="1"/>
          <p:nvPr/>
        </p:nvSpPr>
        <p:spPr>
          <a:xfrm>
            <a:off x="6096000" y="3608292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spcBef>
                <a:spcPts val="600"/>
              </a:spcBef>
            </a:pPr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Υποστήριξη δικτύου Μεταφοράς και Διανομής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Μετατόπιση φορτίου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xmlns="" id="{FA15B7CE-B574-38E1-A262-8C347E373562}"/>
              </a:ext>
            </a:extLst>
          </p:cNvPr>
          <p:cNvSpPr/>
          <p:nvPr/>
        </p:nvSpPr>
        <p:spPr>
          <a:xfrm>
            <a:off x="5273864" y="4863485"/>
            <a:ext cx="144016" cy="576064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728BA33-E4EA-64AF-AC5F-1C76DCEF473E}"/>
              </a:ext>
            </a:extLst>
          </p:cNvPr>
          <p:cNvSpPr txBox="1"/>
          <p:nvPr/>
        </p:nvSpPr>
        <p:spPr>
          <a:xfrm>
            <a:off x="4930588" y="5006591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spcBef>
                <a:spcPts val="600"/>
              </a:spcBef>
            </a:pPr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Αδιάληπτη παροχή ισχύος/Βελτίωση ποιότητας ισχύος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229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Demand Side Management</a:t>
            </a:r>
            <a:r>
              <a:rPr lang="el-GR" dirty="0"/>
              <a:t> (</a:t>
            </a:r>
            <a:r>
              <a:rPr lang="en-US" dirty="0"/>
              <a:t>DSM)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A26A6E-0187-5641-84C9-260AC354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053" y="1627092"/>
            <a:ext cx="10423556" cy="4577765"/>
          </a:xfrm>
        </p:spPr>
        <p:txBody>
          <a:bodyPr>
            <a:normAutofit/>
          </a:bodyPr>
          <a:lstStyle/>
          <a:p>
            <a:pPr indent="-285750" algn="just">
              <a:spcBef>
                <a:spcPts val="600"/>
              </a:spcBef>
            </a:pPr>
            <a:r>
              <a:rPr lang="el-GR" sz="1800" u="sng" dirty="0">
                <a:latin typeface="Arial" panose="020B0604020202020204" pitchFamily="34" charset="0"/>
                <a:cs typeface="Arial" panose="020B0604020202020204" pitchFamily="34" charset="0"/>
              </a:rPr>
              <a:t>Ορισμός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: Ένα σύνολο μέτρων προς τη βελτιστοποίηση του ενεργειακού δικτύου από την πλευρά των καταναλωτών.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85750" algn="just">
              <a:spcBef>
                <a:spcPts val="600"/>
              </a:spcBef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Περιλαμβάνει εκτός των άλλων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Βελτίωση της ενεργειακής αποδοτικότητας στη φάση σχεδιασμού μέσω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 π.χ., επιλογή κατάλληλων υλικών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Εξειδικευμένους αλγορίθμους ελέγχου σε πραγματικό χρόνο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Το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DSM 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χωρίζεται στις ακόλουθες κατηγορίες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Εξοικονόμηση Ενέργειας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Energy Efficiency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EE)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Χρόνος χρήσης ενέργειας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Time of Use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TOU)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Απόκριση καταναλωτών σε συγκεκριμένα σήματα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Demand Response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DR)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Στρεφόμενες εφεδρείες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Spinning Reserve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SR)</a:t>
            </a:r>
          </a:p>
          <a:p>
            <a:pPr algn="just">
              <a:spcBef>
                <a:spcPts val="600"/>
              </a:spcBef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Η απόκριση καταναλωτών (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DR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) συγκεκριμένα, χωρίζεται σε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DR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βασισμένο σε οικονομικά κίνητρα (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Incentive-Based DR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Άμεσος έλεγχος φορτίων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(DLC), </a:t>
            </a:r>
            <a:r>
              <a:rPr lang="el-GR" sz="1600" dirty="0" err="1">
                <a:latin typeface="Arial" panose="020B0604020202020204" pitchFamily="34" charset="0"/>
                <a:cs typeface="Arial" panose="020B0604020202020204" pitchFamily="34" charset="0"/>
              </a:rPr>
              <a:t>Διακοψιμότητα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Προγράμματα απόκρισης έκτακτης ανάγκης, Προγράμματα αγοράς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Capacity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, κλπ.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DR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βασισμένο σε τιμές με αναφορά στον χρόνο (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Time-Based Rates DR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Τιμολόγηση πραγματικού χρόνου, Κρίσιμες αιχμές ισχύος κλπ.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l-GR" sz="2600" dirty="0"/>
          </a:p>
          <a:p>
            <a:pPr marL="0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541964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8B501ED-1386-3DDB-531D-1B89D37280A0}"/>
              </a:ext>
            </a:extLst>
          </p:cNvPr>
          <p:cNvSpPr/>
          <p:nvPr/>
        </p:nvSpPr>
        <p:spPr>
          <a:xfrm>
            <a:off x="735589" y="5100917"/>
            <a:ext cx="10116453" cy="139195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8F8D172-ABE8-8864-1E33-00D3688B192C}"/>
              </a:ext>
            </a:extLst>
          </p:cNvPr>
          <p:cNvSpPr/>
          <p:nvPr/>
        </p:nvSpPr>
        <p:spPr>
          <a:xfrm>
            <a:off x="695532" y="2178424"/>
            <a:ext cx="10116453" cy="292249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Εξισορρόπηση Ισχύος/Ενέργειας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A26A6E-0187-5641-84C9-260AC354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329" y="1601363"/>
            <a:ext cx="10116453" cy="4577765"/>
          </a:xfrm>
        </p:spPr>
        <p:txBody>
          <a:bodyPr>
            <a:normAutofit lnSpcReduction="10000"/>
          </a:bodyPr>
          <a:lstStyle/>
          <a:p>
            <a:pPr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Παρέχει λειτουργική ασφάλεια στο δίκτυο μέσω εξισορρόπησης ισχύος στιγμιαία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Οδηγεί σε βελτιστοποίηση της λειτουργίας του δικτύου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Ευελιξία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παραγωγής και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κατανάλωσης δημιουργείται από τους παραγωγούς-καταναλωτές (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prosumers)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οργανώνεται από τους διαχειριστές εξισορρόπησης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B</a:t>
            </a:r>
            <a:r>
              <a:rPr lang="en-GB" sz="1800" dirty="0" err="1">
                <a:latin typeface="Arial" panose="020B0604020202020204" pitchFamily="34" charset="0"/>
                <a:cs typeface="Arial" panose="020B0604020202020204" pitchFamily="34" charset="0"/>
              </a:rPr>
              <a:t>alance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Responsible Parties 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και ανατίθεται στους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prosumers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Πρόγνωση παραγωγής/κατανάλωσης καθώς και πιθανές αποκλίσεις στο ενεργειακό ισοζύγιο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autoregressive models 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exponential smoothing 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machine learning techniques</a:t>
            </a:r>
          </a:p>
          <a:p>
            <a:pPr marL="28575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Συσσώρευση ευελιξίας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prosumers 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με συγκεκριμένα χαρακτηριστικά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Προγραμματισμός παραγωγής/κατανάλωσης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Μικτός Ακέραιος-Γραμμικός Προγραμματισμός 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Mixed Integer-Linear Programming</a:t>
            </a:r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Εξελικτικοί αλγόριθμοι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85750" algn="just">
              <a:spcBef>
                <a:spcPts val="600"/>
              </a:spcBef>
            </a:pPr>
            <a:endParaRPr lang="el-G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342900" algn="just">
              <a:spcBef>
                <a:spcPts val="600"/>
              </a:spcBef>
              <a:buFont typeface="+mj-lt"/>
              <a:buAutoNum type="alphaUcPeriod"/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Έλεγχος Συχνότητας/Ισορροπίας Ισχύος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Συνθετική αδράνεια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Πρωτεύουσα, Δευτερεύουσα, Τριτεύουσα Ρύθμιση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342900" algn="just">
              <a:spcBef>
                <a:spcPts val="600"/>
              </a:spcBef>
              <a:buFont typeface="+mj-lt"/>
              <a:buAutoNum type="alphaUcPeriod"/>
            </a:pP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Έλεγχος Τάσης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l-GR" sz="1800" dirty="0">
                <a:latin typeface="Arial" panose="020B0604020202020204" pitchFamily="34" charset="0"/>
                <a:cs typeface="Arial" panose="020B0604020202020204" pitchFamily="34" charset="0"/>
              </a:rPr>
              <a:t>Πρωτεύουσα, Δευτερεύουσα, Τριτεύουσα Ρύθμιση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endParaRPr lang="el-GR" sz="2600" dirty="0"/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3ECF451-890D-02A8-D328-C6D5BFB10D00}"/>
              </a:ext>
            </a:extLst>
          </p:cNvPr>
          <p:cNvSpPr/>
          <p:nvPr/>
        </p:nvSpPr>
        <p:spPr>
          <a:xfrm rot="5400000">
            <a:off x="9892552" y="3128685"/>
            <a:ext cx="2922495" cy="1021976"/>
          </a:xfrm>
          <a:prstGeom prst="rect">
            <a:avLst/>
          </a:prstGeom>
          <a:noFill/>
          <a:ln w="571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err="1">
                <a:solidFill>
                  <a:schemeClr val="tx1"/>
                </a:solidFill>
              </a:rPr>
              <a:t>Προημερήσια</a:t>
            </a:r>
            <a:r>
              <a:rPr lang="el-GR" dirty="0">
                <a:solidFill>
                  <a:schemeClr val="tx1"/>
                </a:solidFill>
              </a:rPr>
              <a:t> ή </a:t>
            </a:r>
            <a:r>
              <a:rPr lang="el-GR" dirty="0" err="1">
                <a:solidFill>
                  <a:schemeClr val="tx1"/>
                </a:solidFill>
              </a:rPr>
              <a:t>ενδοημερήσια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97ECBE-9F64-551E-F1D6-1A5D527E4982}"/>
              </a:ext>
            </a:extLst>
          </p:cNvPr>
          <p:cNvSpPr/>
          <p:nvPr/>
        </p:nvSpPr>
        <p:spPr>
          <a:xfrm rot="5400000">
            <a:off x="10657820" y="5285908"/>
            <a:ext cx="1391958" cy="1021976"/>
          </a:xfrm>
          <a:prstGeom prst="rect">
            <a:avLst/>
          </a:prstGeom>
          <a:noFill/>
          <a:ln w="571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>
                <a:solidFill>
                  <a:schemeClr val="tx1"/>
                </a:solidFill>
              </a:rPr>
              <a:t>Πραγματικός χρόνος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13ACE-D748-E149-9921-D22EEE97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Smart Grid Architecture Model-SGAM</a:t>
            </a:r>
            <a:endParaRPr lang="x-none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9F233B24-E9FF-15BB-5703-2E50B1680D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94"/>
          <a:stretch/>
        </p:blipFill>
        <p:spPr bwMode="auto">
          <a:xfrm>
            <a:off x="5848837" y="1884487"/>
            <a:ext cx="6119048" cy="4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874841A1-A0F3-5362-CE95-2D06B3E19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053" y="2541496"/>
            <a:ext cx="5660994" cy="357243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l-GR" sz="2600" dirty="0"/>
              <a:t>Σκοπός: Διασφάλιση </a:t>
            </a:r>
            <a:r>
              <a:rPr lang="el-GR" sz="2600" dirty="0" err="1"/>
              <a:t>διαλειτουργικότητας</a:t>
            </a:r>
            <a:r>
              <a:rPr lang="el-GR" sz="2600" dirty="0"/>
              <a:t> (</a:t>
            </a:r>
            <a:r>
              <a:rPr lang="en-GB" sz="2600" dirty="0"/>
              <a:t>interoperability)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600" dirty="0"/>
              <a:t> </a:t>
            </a:r>
            <a:r>
              <a:rPr lang="el-GR" sz="2600" dirty="0"/>
              <a:t>Διαχωρίζει το έξυπνο δίκτυο σε τομείς (</a:t>
            </a:r>
            <a:r>
              <a:rPr lang="en-GB" sz="2600" dirty="0"/>
              <a:t>Domains), </a:t>
            </a:r>
            <a:r>
              <a:rPr lang="el-GR" sz="2600" dirty="0"/>
              <a:t>ζώνες (</a:t>
            </a:r>
            <a:r>
              <a:rPr lang="en-GB" sz="2600" dirty="0"/>
              <a:t>Zones)</a:t>
            </a:r>
            <a:r>
              <a:rPr lang="el-GR" sz="2600" dirty="0"/>
              <a:t> και επίπεδα (</a:t>
            </a:r>
            <a:r>
              <a:rPr lang="en-GB" sz="2600" dirty="0"/>
              <a:t>Layers)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Domains </a:t>
            </a:r>
            <a:r>
              <a:rPr lang="el-GR" sz="2200" dirty="0"/>
              <a:t>&lt;-&gt;</a:t>
            </a:r>
            <a:r>
              <a:rPr lang="en-GB" sz="2200" dirty="0"/>
              <a:t> </a:t>
            </a:r>
            <a:r>
              <a:rPr lang="el-GR" sz="2200" dirty="0"/>
              <a:t>Ενεργειακές διεργασίες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Zones      &lt;-&gt; </a:t>
            </a:r>
            <a:r>
              <a:rPr lang="el-GR" sz="2200" dirty="0"/>
              <a:t>Διεργασίες ελέγχου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Layers     &lt;-&gt; </a:t>
            </a:r>
            <a:r>
              <a:rPr lang="el-GR" sz="2200" dirty="0"/>
              <a:t>Πρότυπα και μοντέλα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851246148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25873</TotalTime>
  <Words>1111</Words>
  <Application>Microsoft Office PowerPoint</Application>
  <PresentationFormat>Custom</PresentationFormat>
  <Paragraphs>154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Θέμα του Office</vt:lpstr>
      <vt:lpstr>PowerPoint Presentation</vt:lpstr>
      <vt:lpstr>Μετάβαση στα ηλεκτρικά δίκτυα του μέλλοντος</vt:lpstr>
      <vt:lpstr>Τι ορίζουμε ως έξυπνο δίκτυο;</vt:lpstr>
      <vt:lpstr>Συστατικά στοιχεία έξυπνων δικτύων</vt:lpstr>
      <vt:lpstr>Virtual Power Plants (VPPs)</vt:lpstr>
      <vt:lpstr>Αποθήκευση ηλεκτρικής ενέργειας</vt:lpstr>
      <vt:lpstr>Demand Side Management (DSM)</vt:lpstr>
      <vt:lpstr>Εξισορρόπηση Ισχύος/Ενέργειας</vt:lpstr>
      <vt:lpstr>Smart Grid Architecture Model-SGAM</vt:lpstr>
      <vt:lpstr>Use Cases- IEC 62559-2</vt:lpstr>
      <vt:lpstr>Unified Model Language-UML</vt:lpstr>
      <vt:lpstr>Το HEM-Role Model του ENTSO-E</vt:lpstr>
      <vt:lpstr>Μικροδίκτυα</vt:lpstr>
      <vt:lpstr>Μ/Δ Γαϊδουρόμαντρας Κύθνου</vt:lpstr>
      <vt:lpstr>Πειραματικό Μ/Δ ΚΑΠΕ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Alexopoulou Dimitra</dc:creator>
  <cp:lastModifiedBy>Evangelos Rikos</cp:lastModifiedBy>
  <cp:revision>277</cp:revision>
  <cp:lastPrinted>2021-06-28T19:19:57Z</cp:lastPrinted>
  <dcterms:created xsi:type="dcterms:W3CDTF">2020-06-26T09:48:20Z</dcterms:created>
  <dcterms:modified xsi:type="dcterms:W3CDTF">2022-06-06T06:26:14Z</dcterms:modified>
</cp:coreProperties>
</file>